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4825" cy="9145588"/>
  <p:notesSz cx="6735763" cy="9872663"/>
  <p:defaultTextStyle>
    <a:defPPr>
      <a:defRPr lang="ja-JP"/>
    </a:defPPr>
    <a:lvl1pPr marL="0" algn="l" defTabSz="98502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92511" algn="l" defTabSz="98502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85022" algn="l" defTabSz="98502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77533" algn="l" defTabSz="98502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70043" algn="l" defTabSz="98502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462555" algn="l" defTabSz="98502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955066" algn="l" defTabSz="98502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447576" algn="l" defTabSz="98502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940088" algn="l" defTabSz="98502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CC"/>
    <a:srgbClr val="FF66CC"/>
    <a:srgbClr val="FFFF99"/>
    <a:srgbClr val="009900"/>
    <a:srgbClr val="30ED27"/>
    <a:srgbClr val="39E7A5"/>
    <a:srgbClr val="36DE9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68" y="-78"/>
      </p:cViewPr>
      <p:guideLst>
        <p:guide orient="horz" pos="2882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116" y="2841063"/>
            <a:ext cx="5826601" cy="196037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227" y="5182504"/>
            <a:ext cx="4798376" cy="23372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2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5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77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70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2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55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47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40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A2F5-11F6-461C-89A6-CE2589239DCC}" type="datetimeFigureOut">
              <a:rPr kumimoji="1" lang="ja-JP" altLang="en-US" smtClean="0"/>
              <a:pPr/>
              <a:t>2015/10/31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23AED-B625-4D1D-9E2D-5DCAA12635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A2F5-11F6-461C-89A6-CE2589239DCC}" type="datetimeFigureOut">
              <a:rPr kumimoji="1" lang="ja-JP" altLang="en-US" smtClean="0"/>
              <a:pPr/>
              <a:t>2015/10/31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23AED-B625-4D1D-9E2D-5DCAA12635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69751" y="366254"/>
            <a:ext cx="1542335" cy="7803387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745" y="366254"/>
            <a:ext cx="4512759" cy="780338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A2F5-11F6-461C-89A6-CE2589239DCC}" type="datetimeFigureOut">
              <a:rPr kumimoji="1" lang="ja-JP" altLang="en-US" smtClean="0"/>
              <a:pPr/>
              <a:t>2015/10/31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23AED-B625-4D1D-9E2D-5DCAA12635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A2F5-11F6-461C-89A6-CE2589239DCC}" type="datetimeFigureOut">
              <a:rPr kumimoji="1" lang="ja-JP" altLang="en-US" smtClean="0"/>
              <a:pPr/>
              <a:t>2015/10/31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23AED-B625-4D1D-9E2D-5DCAA12635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488" y="5876892"/>
            <a:ext cx="5826601" cy="1816416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488" y="3876297"/>
            <a:ext cx="5826601" cy="2000595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9251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8502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77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9700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462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9550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4475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94008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A2F5-11F6-461C-89A6-CE2589239DCC}" type="datetimeFigureOut">
              <a:rPr kumimoji="1" lang="ja-JP" altLang="en-US" smtClean="0"/>
              <a:pPr/>
              <a:t>2015/10/31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23AED-B625-4D1D-9E2D-5DCAA12635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743" y="2133977"/>
            <a:ext cx="3027548" cy="603566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4536" y="2133977"/>
            <a:ext cx="3027548" cy="603566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A2F5-11F6-461C-89A6-CE2589239DCC}" type="datetimeFigureOut">
              <a:rPr kumimoji="1" lang="ja-JP" altLang="en-US" smtClean="0"/>
              <a:pPr/>
              <a:t>2015/10/31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23AED-B625-4D1D-9E2D-5DCAA12635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746" y="2047175"/>
            <a:ext cx="3028739" cy="853164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92511" indent="0">
              <a:buNone/>
              <a:defRPr sz="2100" b="1"/>
            </a:lvl2pPr>
            <a:lvl3pPr marL="985022" indent="0">
              <a:buNone/>
              <a:defRPr sz="1900" b="1"/>
            </a:lvl3pPr>
            <a:lvl4pPr marL="1477533" indent="0">
              <a:buNone/>
              <a:defRPr sz="1700" b="1"/>
            </a:lvl4pPr>
            <a:lvl5pPr marL="1970043" indent="0">
              <a:buNone/>
              <a:defRPr sz="1700" b="1"/>
            </a:lvl5pPr>
            <a:lvl6pPr marL="2462555" indent="0">
              <a:buNone/>
              <a:defRPr sz="1700" b="1"/>
            </a:lvl6pPr>
            <a:lvl7pPr marL="2955066" indent="0">
              <a:buNone/>
              <a:defRPr sz="1700" b="1"/>
            </a:lvl7pPr>
            <a:lvl8pPr marL="3447576" indent="0">
              <a:buNone/>
              <a:defRPr sz="1700" b="1"/>
            </a:lvl8pPr>
            <a:lvl9pPr marL="3940088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746" y="2900339"/>
            <a:ext cx="3028739" cy="526929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2161" y="2047175"/>
            <a:ext cx="3029927" cy="853164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92511" indent="0">
              <a:buNone/>
              <a:defRPr sz="2100" b="1"/>
            </a:lvl2pPr>
            <a:lvl3pPr marL="985022" indent="0">
              <a:buNone/>
              <a:defRPr sz="1900" b="1"/>
            </a:lvl3pPr>
            <a:lvl4pPr marL="1477533" indent="0">
              <a:buNone/>
              <a:defRPr sz="1700" b="1"/>
            </a:lvl4pPr>
            <a:lvl5pPr marL="1970043" indent="0">
              <a:buNone/>
              <a:defRPr sz="1700" b="1"/>
            </a:lvl5pPr>
            <a:lvl6pPr marL="2462555" indent="0">
              <a:buNone/>
              <a:defRPr sz="1700" b="1"/>
            </a:lvl6pPr>
            <a:lvl7pPr marL="2955066" indent="0">
              <a:buNone/>
              <a:defRPr sz="1700" b="1"/>
            </a:lvl7pPr>
            <a:lvl8pPr marL="3447576" indent="0">
              <a:buNone/>
              <a:defRPr sz="1700" b="1"/>
            </a:lvl8pPr>
            <a:lvl9pPr marL="3940088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2161" y="2900339"/>
            <a:ext cx="3029927" cy="526929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A2F5-11F6-461C-89A6-CE2589239DCC}" type="datetimeFigureOut">
              <a:rPr kumimoji="1" lang="ja-JP" altLang="en-US" smtClean="0"/>
              <a:pPr/>
              <a:t>2015/10/31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23AED-B625-4D1D-9E2D-5DCAA12635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A2F5-11F6-461C-89A6-CE2589239DCC}" type="datetimeFigureOut">
              <a:rPr kumimoji="1" lang="ja-JP" altLang="en-US" smtClean="0"/>
              <a:pPr/>
              <a:t>2015/10/31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23AED-B625-4D1D-9E2D-5DCAA12635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A2F5-11F6-461C-89A6-CE2589239DCC}" type="datetimeFigureOut">
              <a:rPr kumimoji="1" lang="ja-JP" altLang="en-US" smtClean="0"/>
              <a:pPr/>
              <a:t>2015/10/31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23AED-B625-4D1D-9E2D-5DCAA12635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747" y="364134"/>
            <a:ext cx="2255190" cy="1549669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0049" y="364138"/>
            <a:ext cx="3832040" cy="7805506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747" y="1913803"/>
            <a:ext cx="2255190" cy="6255838"/>
          </a:xfrm>
        </p:spPr>
        <p:txBody>
          <a:bodyPr/>
          <a:lstStyle>
            <a:lvl1pPr marL="0" indent="0">
              <a:buNone/>
              <a:defRPr sz="1600"/>
            </a:lvl1pPr>
            <a:lvl2pPr marL="492511" indent="0">
              <a:buNone/>
              <a:defRPr sz="1300"/>
            </a:lvl2pPr>
            <a:lvl3pPr marL="985022" indent="0">
              <a:buNone/>
              <a:defRPr sz="1100"/>
            </a:lvl3pPr>
            <a:lvl4pPr marL="1477533" indent="0">
              <a:buNone/>
              <a:defRPr sz="1000"/>
            </a:lvl4pPr>
            <a:lvl5pPr marL="1970043" indent="0">
              <a:buNone/>
              <a:defRPr sz="1000"/>
            </a:lvl5pPr>
            <a:lvl6pPr marL="2462555" indent="0">
              <a:buNone/>
              <a:defRPr sz="1000"/>
            </a:lvl6pPr>
            <a:lvl7pPr marL="2955066" indent="0">
              <a:buNone/>
              <a:defRPr sz="1000"/>
            </a:lvl7pPr>
            <a:lvl8pPr marL="3447576" indent="0">
              <a:buNone/>
              <a:defRPr sz="1000"/>
            </a:lvl8pPr>
            <a:lvl9pPr marL="3940088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A2F5-11F6-461C-89A6-CE2589239DCC}" type="datetimeFigureOut">
              <a:rPr kumimoji="1" lang="ja-JP" altLang="en-US" smtClean="0"/>
              <a:pPr/>
              <a:t>2015/10/31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23AED-B625-4D1D-9E2D-5DCAA12635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3596" y="6401915"/>
            <a:ext cx="4112895" cy="75578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3596" y="817177"/>
            <a:ext cx="4112895" cy="5487353"/>
          </a:xfrm>
        </p:spPr>
        <p:txBody>
          <a:bodyPr/>
          <a:lstStyle>
            <a:lvl1pPr marL="0" indent="0">
              <a:buNone/>
              <a:defRPr sz="3500"/>
            </a:lvl1pPr>
            <a:lvl2pPr marL="492511" indent="0">
              <a:buNone/>
              <a:defRPr sz="3000"/>
            </a:lvl2pPr>
            <a:lvl3pPr marL="985022" indent="0">
              <a:buNone/>
              <a:defRPr sz="2500"/>
            </a:lvl3pPr>
            <a:lvl4pPr marL="1477533" indent="0">
              <a:buNone/>
              <a:defRPr sz="2100"/>
            </a:lvl4pPr>
            <a:lvl5pPr marL="1970043" indent="0">
              <a:buNone/>
              <a:defRPr sz="2100"/>
            </a:lvl5pPr>
            <a:lvl6pPr marL="2462555" indent="0">
              <a:buNone/>
              <a:defRPr sz="2100"/>
            </a:lvl6pPr>
            <a:lvl7pPr marL="2955066" indent="0">
              <a:buNone/>
              <a:defRPr sz="2100"/>
            </a:lvl7pPr>
            <a:lvl8pPr marL="3447576" indent="0">
              <a:buNone/>
              <a:defRPr sz="2100"/>
            </a:lvl8pPr>
            <a:lvl9pPr marL="3940088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3596" y="7157698"/>
            <a:ext cx="4112895" cy="1073335"/>
          </a:xfrm>
        </p:spPr>
        <p:txBody>
          <a:bodyPr/>
          <a:lstStyle>
            <a:lvl1pPr marL="0" indent="0">
              <a:buNone/>
              <a:defRPr sz="1600"/>
            </a:lvl1pPr>
            <a:lvl2pPr marL="492511" indent="0">
              <a:buNone/>
              <a:defRPr sz="1300"/>
            </a:lvl2pPr>
            <a:lvl3pPr marL="985022" indent="0">
              <a:buNone/>
              <a:defRPr sz="1100"/>
            </a:lvl3pPr>
            <a:lvl4pPr marL="1477533" indent="0">
              <a:buNone/>
              <a:defRPr sz="1000"/>
            </a:lvl4pPr>
            <a:lvl5pPr marL="1970043" indent="0">
              <a:buNone/>
              <a:defRPr sz="1000"/>
            </a:lvl5pPr>
            <a:lvl6pPr marL="2462555" indent="0">
              <a:buNone/>
              <a:defRPr sz="1000"/>
            </a:lvl6pPr>
            <a:lvl7pPr marL="2955066" indent="0">
              <a:buNone/>
              <a:defRPr sz="1000"/>
            </a:lvl7pPr>
            <a:lvl8pPr marL="3447576" indent="0">
              <a:buNone/>
              <a:defRPr sz="1000"/>
            </a:lvl8pPr>
            <a:lvl9pPr marL="3940088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A2F5-11F6-461C-89A6-CE2589239DCC}" type="datetimeFigureOut">
              <a:rPr kumimoji="1" lang="ja-JP" altLang="en-US" smtClean="0"/>
              <a:pPr/>
              <a:t>2015/10/31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23AED-B625-4D1D-9E2D-5DCAA12635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745" y="366249"/>
            <a:ext cx="6169343" cy="1524266"/>
          </a:xfrm>
          <a:prstGeom prst="rect">
            <a:avLst/>
          </a:prstGeom>
        </p:spPr>
        <p:txBody>
          <a:bodyPr vert="horz" lIns="98503" tIns="49251" rIns="98503" bIns="49251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745" y="2133977"/>
            <a:ext cx="6169343" cy="6035664"/>
          </a:xfrm>
          <a:prstGeom prst="rect">
            <a:avLst/>
          </a:prstGeom>
        </p:spPr>
        <p:txBody>
          <a:bodyPr vert="horz" lIns="98503" tIns="49251" rIns="98503" bIns="49251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743" y="8476612"/>
            <a:ext cx="1599460" cy="486917"/>
          </a:xfrm>
          <a:prstGeom prst="rect">
            <a:avLst/>
          </a:prstGeom>
        </p:spPr>
        <p:txBody>
          <a:bodyPr vert="horz" lIns="98503" tIns="49251" rIns="98503" bIns="4925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4A2F5-11F6-461C-89A6-CE2589239DCC}" type="datetimeFigureOut">
              <a:rPr kumimoji="1" lang="ja-JP" altLang="en-US" smtClean="0"/>
              <a:pPr/>
              <a:t>2015/10/31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2069" y="8476612"/>
            <a:ext cx="2170695" cy="486917"/>
          </a:xfrm>
          <a:prstGeom prst="rect">
            <a:avLst/>
          </a:prstGeom>
        </p:spPr>
        <p:txBody>
          <a:bodyPr vert="horz" lIns="98503" tIns="49251" rIns="98503" bIns="4925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2626" y="8476612"/>
            <a:ext cx="1599460" cy="486917"/>
          </a:xfrm>
          <a:prstGeom prst="rect">
            <a:avLst/>
          </a:prstGeom>
        </p:spPr>
        <p:txBody>
          <a:bodyPr vert="horz" lIns="98503" tIns="49251" rIns="98503" bIns="4925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23AED-B625-4D1D-9E2D-5DCAA12635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85022" rtl="0" eaLnBrk="1" latinLnBrk="0" hangingPunct="1">
        <a:spcBef>
          <a:spcPct val="0"/>
        </a:spcBef>
        <a:buNone/>
        <a:defRPr kumimoji="1"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9383" indent="-369383" algn="l" defTabSz="985022" rtl="0" eaLnBrk="1" latinLnBrk="0" hangingPunct="1">
        <a:spcBef>
          <a:spcPct val="20000"/>
        </a:spcBef>
        <a:buFont typeface="Arial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0330" indent="-307820" algn="l" defTabSz="985022" rtl="0" eaLnBrk="1" latinLnBrk="0" hangingPunct="1">
        <a:spcBef>
          <a:spcPct val="20000"/>
        </a:spcBef>
        <a:buFont typeface="Arial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1277" indent="-246256" algn="l" defTabSz="985022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723789" indent="-246256" algn="l" defTabSz="985022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216299" indent="-246256" algn="l" defTabSz="985022" rtl="0" eaLnBrk="1" latinLnBrk="0" hangingPunct="1">
        <a:spcBef>
          <a:spcPct val="20000"/>
        </a:spcBef>
        <a:buFont typeface="Arial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8810" indent="-246256" algn="l" defTabSz="985022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01321" indent="-246256" algn="l" defTabSz="985022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93832" indent="-246256" algn="l" defTabSz="985022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86342" indent="-246256" algn="l" defTabSz="985022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8502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2511" algn="l" defTabSz="98502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5022" algn="l" defTabSz="98502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77533" algn="l" defTabSz="98502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70043" algn="l" defTabSz="98502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62555" algn="l" defTabSz="98502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55066" algn="l" defTabSz="98502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47576" algn="l" defTabSz="98502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40088" algn="l" defTabSz="98502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\\10.11.1.39\端末bkup\06_部門関係\栄養部\共有ドキュメント\01イラスト\イラスト・カット５０００\カラー\03 人物\06 家族\03-07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6238" y="2429654"/>
            <a:ext cx="1155696" cy="1155696"/>
          </a:xfrm>
          <a:prstGeom prst="rect">
            <a:avLst/>
          </a:prstGeom>
          <a:noFill/>
        </p:spPr>
      </p:pic>
      <p:pic>
        <p:nvPicPr>
          <p:cNvPr id="1034" name="Picture 10" descr="\\10.11.1.39\端末bkup\06_部門関係\栄養部\共有ドキュメント\栄養指導関係\イラスト・カット５０００\カラー\25 飾り文字\08 お知らせ\25-091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5578" y="715142"/>
            <a:ext cx="1071570" cy="1071570"/>
          </a:xfrm>
          <a:prstGeom prst="rect">
            <a:avLst/>
          </a:prstGeom>
          <a:noFill/>
        </p:spPr>
      </p:pic>
      <p:grpSp>
        <p:nvGrpSpPr>
          <p:cNvPr id="80" name="グループ化 79"/>
          <p:cNvGrpSpPr/>
          <p:nvPr/>
        </p:nvGrpSpPr>
        <p:grpSpPr>
          <a:xfrm rot="10800000">
            <a:off x="0" y="8840553"/>
            <a:ext cx="6570685" cy="305035"/>
            <a:chOff x="141264" y="0"/>
            <a:chExt cx="6570685" cy="305035"/>
          </a:xfrm>
        </p:grpSpPr>
        <p:pic>
          <p:nvPicPr>
            <p:cNvPr id="81" name="Picture 9" descr="\\10.11.1.39\端末bkup\06_部門関係\栄養部\共有ドキュメント\栄養指導関係\イラスト・カット５０００\カラー\22 ケイ・吹き出し\01 飾りケイ・飾り帯\22-008A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1264" y="0"/>
              <a:ext cx="1357322" cy="305035"/>
            </a:xfrm>
            <a:prstGeom prst="rect">
              <a:avLst/>
            </a:prstGeom>
            <a:noFill/>
          </p:spPr>
        </p:pic>
        <p:pic>
          <p:nvPicPr>
            <p:cNvPr id="82" name="Picture 9" descr="\\10.11.1.39\端末bkup\06_部門関係\栄養部\共有ドキュメント\栄養指導関係\イラスト・カット５０００\カラー\22 ケイ・吹き出し\01 飾りケイ・飾り帯\22-008A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570024" y="0"/>
              <a:ext cx="1274912" cy="286514"/>
            </a:xfrm>
            <a:prstGeom prst="rect">
              <a:avLst/>
            </a:prstGeom>
            <a:noFill/>
          </p:spPr>
        </p:pic>
        <p:pic>
          <p:nvPicPr>
            <p:cNvPr id="84" name="Picture 9" descr="\\10.11.1.39\端末bkup\06_部門関係\栄養部\共有ドキュメント\栄養指導関係\イラスト・カット５０００\カラー\22 ケイ・吹き出し\01 飾りケイ・飾り帯\22-008A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927346" y="0"/>
              <a:ext cx="1214447" cy="272926"/>
            </a:xfrm>
            <a:prstGeom prst="rect">
              <a:avLst/>
            </a:prstGeom>
            <a:noFill/>
          </p:spPr>
        </p:pic>
        <p:pic>
          <p:nvPicPr>
            <p:cNvPr id="85" name="Picture 9" descr="\\10.11.1.39\端末bkup\06_部門関係\栄養部\共有ドキュメント\栄養指導関係\イラスト・カット５０００\カラー\22 ケイ・吹き出し\01 飾りケイ・飾り帯\22-008A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213230" y="0"/>
              <a:ext cx="1274909" cy="286514"/>
            </a:xfrm>
            <a:prstGeom prst="rect">
              <a:avLst/>
            </a:prstGeom>
            <a:noFill/>
          </p:spPr>
        </p:pic>
        <p:pic>
          <p:nvPicPr>
            <p:cNvPr id="87" name="Picture 9" descr="\\10.11.1.39\端末bkup\06_部門関係\栄養部\共有ドキュメント\栄養指導関係\イラスト・カット５０００\カラー\22 ケイ・吹き出し\01 飾りケイ・飾り帯\22-008A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70552" y="0"/>
              <a:ext cx="1141397" cy="256509"/>
            </a:xfrm>
            <a:prstGeom prst="rect">
              <a:avLst/>
            </a:prstGeom>
            <a:noFill/>
          </p:spPr>
        </p:pic>
      </p:grpSp>
      <p:grpSp>
        <p:nvGrpSpPr>
          <p:cNvPr id="63" name="グループ化 62"/>
          <p:cNvGrpSpPr/>
          <p:nvPr/>
        </p:nvGrpSpPr>
        <p:grpSpPr>
          <a:xfrm>
            <a:off x="6597954" y="286514"/>
            <a:ext cx="256871" cy="8643998"/>
            <a:chOff x="6597953" y="357953"/>
            <a:chExt cx="256871" cy="8643998"/>
          </a:xfrm>
        </p:grpSpPr>
        <p:pic>
          <p:nvPicPr>
            <p:cNvPr id="54" name="Picture 9" descr="\\10.11.1.39\端末bkup\06_部門関係\栄養部\共有ドキュメント\栄養指導関係\イラスト・カット５０００\カラー\22 ケイ・吹き出し\01 飾りケイ・飾り帯\22-008A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5400000">
              <a:off x="6154885" y="801021"/>
              <a:ext cx="1143008" cy="256871"/>
            </a:xfrm>
            <a:prstGeom prst="rect">
              <a:avLst/>
            </a:prstGeom>
            <a:noFill/>
          </p:spPr>
        </p:pic>
        <p:pic>
          <p:nvPicPr>
            <p:cNvPr id="56" name="Picture 9" descr="\\10.11.1.39\端末bkup\06_部門関係\栄養部\共有ドキュメント\栄養指導関係\イラスト・カット５０００\カラー\22 ケイ・吹き出し\01 飾りケイ・飾り帯\22-008A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5400000">
              <a:off x="6154885" y="2015467"/>
              <a:ext cx="1143008" cy="256871"/>
            </a:xfrm>
            <a:prstGeom prst="rect">
              <a:avLst/>
            </a:prstGeom>
            <a:noFill/>
          </p:spPr>
        </p:pic>
        <p:pic>
          <p:nvPicPr>
            <p:cNvPr id="57" name="Picture 9" descr="\\10.11.1.39\端末bkup\06_部門関係\栄養部\共有ドキュメント\栄養指導関係\イラスト・カット５０００\カラー\22 ケイ・吹き出し\01 飾りケイ・飾り帯\22-008A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5400000">
              <a:off x="6154885" y="3301351"/>
              <a:ext cx="1143008" cy="256871"/>
            </a:xfrm>
            <a:prstGeom prst="rect">
              <a:avLst/>
            </a:prstGeom>
            <a:noFill/>
          </p:spPr>
        </p:pic>
        <p:pic>
          <p:nvPicPr>
            <p:cNvPr id="58" name="Picture 9" descr="\\10.11.1.39\端末bkup\06_部門関係\栄養部\共有ドキュメント\栄養指導関係\イラスト・カット５０００\カラー\22 ケイ・吹き出し\01 飾りケイ・飾り帯\22-008A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5400000">
              <a:off x="6154885" y="4515797"/>
              <a:ext cx="1143008" cy="256871"/>
            </a:xfrm>
            <a:prstGeom prst="rect">
              <a:avLst/>
            </a:prstGeom>
            <a:noFill/>
          </p:spPr>
        </p:pic>
        <p:pic>
          <p:nvPicPr>
            <p:cNvPr id="59" name="Picture 9" descr="\\10.11.1.39\端末bkup\06_部門関係\栄養部\共有ドキュメント\栄養指導関係\イラスト・カット５０００\カラー\22 ケイ・吹き出し\01 飾りケイ・飾り帯\22-008A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5400000">
              <a:off x="6154885" y="5801681"/>
              <a:ext cx="1143008" cy="256871"/>
            </a:xfrm>
            <a:prstGeom prst="rect">
              <a:avLst/>
            </a:prstGeom>
            <a:noFill/>
          </p:spPr>
        </p:pic>
        <p:pic>
          <p:nvPicPr>
            <p:cNvPr id="60" name="Picture 9" descr="\\10.11.1.39\端末bkup\06_部門関係\栄養部\共有ドキュメント\栄養指導関係\イラスト・カット５０００\カラー\22 ケイ・吹き出し\01 飾りケイ・飾り帯\22-008A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5400000">
              <a:off x="6154885" y="7016127"/>
              <a:ext cx="1143008" cy="256871"/>
            </a:xfrm>
            <a:prstGeom prst="rect">
              <a:avLst/>
            </a:prstGeom>
            <a:noFill/>
          </p:spPr>
        </p:pic>
        <p:pic>
          <p:nvPicPr>
            <p:cNvPr id="62" name="Picture 9" descr="\\10.11.1.39\端末bkup\06_部門関係\栄養部\共有ドキュメント\栄養指導関係\イラスト・カット５０００\カラー\22 ケイ・吹き出し\01 飾りケイ・飾り帯\22-008A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5400000">
              <a:off x="6154885" y="8302011"/>
              <a:ext cx="1143008" cy="256871"/>
            </a:xfrm>
            <a:prstGeom prst="rect">
              <a:avLst/>
            </a:prstGeom>
            <a:noFill/>
          </p:spPr>
        </p:pic>
      </p:grpSp>
      <p:grpSp>
        <p:nvGrpSpPr>
          <p:cNvPr id="64" name="グループ化 63"/>
          <p:cNvGrpSpPr/>
          <p:nvPr/>
        </p:nvGrpSpPr>
        <p:grpSpPr>
          <a:xfrm rot="10800000">
            <a:off x="0" y="286514"/>
            <a:ext cx="256871" cy="8643998"/>
            <a:chOff x="6597953" y="357953"/>
            <a:chExt cx="256871" cy="8643998"/>
          </a:xfrm>
        </p:grpSpPr>
        <p:pic>
          <p:nvPicPr>
            <p:cNvPr id="65" name="Picture 9" descr="\\10.11.1.39\端末bkup\06_部門関係\栄養部\共有ドキュメント\栄養指導関係\イラスト・カット５０００\カラー\22 ケイ・吹き出し\01 飾りケイ・飾り帯\22-008A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5400000">
              <a:off x="6154885" y="801021"/>
              <a:ext cx="1143008" cy="256871"/>
            </a:xfrm>
            <a:prstGeom prst="rect">
              <a:avLst/>
            </a:prstGeom>
            <a:noFill/>
          </p:spPr>
        </p:pic>
        <p:pic>
          <p:nvPicPr>
            <p:cNvPr id="66" name="Picture 9" descr="\\10.11.1.39\端末bkup\06_部門関係\栄養部\共有ドキュメント\栄養指導関係\イラスト・カット５０００\カラー\22 ケイ・吹き出し\01 飾りケイ・飾り帯\22-008A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5400000">
              <a:off x="6154885" y="2015467"/>
              <a:ext cx="1143008" cy="256871"/>
            </a:xfrm>
            <a:prstGeom prst="rect">
              <a:avLst/>
            </a:prstGeom>
            <a:noFill/>
          </p:spPr>
        </p:pic>
        <p:pic>
          <p:nvPicPr>
            <p:cNvPr id="67" name="Picture 9" descr="\\10.11.1.39\端末bkup\06_部門関係\栄養部\共有ドキュメント\栄養指導関係\イラスト・カット５０００\カラー\22 ケイ・吹き出し\01 飾りケイ・飾り帯\22-008A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5400000">
              <a:off x="6154885" y="3301351"/>
              <a:ext cx="1143008" cy="256871"/>
            </a:xfrm>
            <a:prstGeom prst="rect">
              <a:avLst/>
            </a:prstGeom>
            <a:noFill/>
          </p:spPr>
        </p:pic>
        <p:pic>
          <p:nvPicPr>
            <p:cNvPr id="76" name="Picture 9" descr="\\10.11.1.39\端末bkup\06_部門関係\栄養部\共有ドキュメント\栄養指導関係\イラスト・カット５０００\カラー\22 ケイ・吹き出し\01 飾りケイ・飾り帯\22-008A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5400000">
              <a:off x="6154885" y="4515797"/>
              <a:ext cx="1143008" cy="256871"/>
            </a:xfrm>
            <a:prstGeom prst="rect">
              <a:avLst/>
            </a:prstGeom>
            <a:noFill/>
          </p:spPr>
        </p:pic>
        <p:pic>
          <p:nvPicPr>
            <p:cNvPr id="77" name="Picture 9" descr="\\10.11.1.39\端末bkup\06_部門関係\栄養部\共有ドキュメント\栄養指導関係\イラスト・カット５０００\カラー\22 ケイ・吹き出し\01 飾りケイ・飾り帯\22-008A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5400000">
              <a:off x="6154885" y="5801681"/>
              <a:ext cx="1143008" cy="256871"/>
            </a:xfrm>
            <a:prstGeom prst="rect">
              <a:avLst/>
            </a:prstGeom>
            <a:noFill/>
          </p:spPr>
        </p:pic>
        <p:pic>
          <p:nvPicPr>
            <p:cNvPr id="78" name="Picture 9" descr="\\10.11.1.39\端末bkup\06_部門関係\栄養部\共有ドキュメント\栄養指導関係\イラスト・カット５０００\カラー\22 ケイ・吹き出し\01 飾りケイ・飾り帯\22-008A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5400000">
              <a:off x="6154885" y="7016127"/>
              <a:ext cx="1143008" cy="256871"/>
            </a:xfrm>
            <a:prstGeom prst="rect">
              <a:avLst/>
            </a:prstGeom>
            <a:noFill/>
          </p:spPr>
        </p:pic>
        <p:pic>
          <p:nvPicPr>
            <p:cNvPr id="79" name="Picture 9" descr="\\10.11.1.39\端末bkup\06_部門関係\栄養部\共有ドキュメント\栄養指導関係\イラスト・カット５０００\カラー\22 ケイ・吹き出し\01 飾りケイ・飾り帯\22-008A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5400000">
              <a:off x="6154885" y="8302011"/>
              <a:ext cx="1143008" cy="256871"/>
            </a:xfrm>
            <a:prstGeom prst="rect">
              <a:avLst/>
            </a:prstGeom>
            <a:noFill/>
          </p:spPr>
        </p:pic>
      </p:grpSp>
      <p:grpSp>
        <p:nvGrpSpPr>
          <p:cNvPr id="55" name="グループ化 54"/>
          <p:cNvGrpSpPr/>
          <p:nvPr/>
        </p:nvGrpSpPr>
        <p:grpSpPr>
          <a:xfrm>
            <a:off x="141264" y="0"/>
            <a:ext cx="6570685" cy="305035"/>
            <a:chOff x="141264" y="0"/>
            <a:chExt cx="6570685" cy="305035"/>
          </a:xfrm>
        </p:grpSpPr>
        <p:pic>
          <p:nvPicPr>
            <p:cNvPr id="1033" name="Picture 9" descr="\\10.11.1.39\端末bkup\06_部門関係\栄養部\共有ドキュメント\栄養指導関係\イラスト・カット５０００\カラー\22 ケイ・吹き出し\01 飾りケイ・飾り帯\22-008A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1264" y="0"/>
              <a:ext cx="1357322" cy="305035"/>
            </a:xfrm>
            <a:prstGeom prst="rect">
              <a:avLst/>
            </a:prstGeom>
            <a:noFill/>
          </p:spPr>
        </p:pic>
        <p:pic>
          <p:nvPicPr>
            <p:cNvPr id="50" name="Picture 9" descr="\\10.11.1.39\端末bkup\06_部門関係\栄養部\共有ドキュメント\栄養指導関係\イラスト・カット５０００\カラー\22 ケイ・吹き出し\01 飾りケイ・飾り帯\22-008A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570024" y="0"/>
              <a:ext cx="1274912" cy="286514"/>
            </a:xfrm>
            <a:prstGeom prst="rect">
              <a:avLst/>
            </a:prstGeom>
            <a:noFill/>
          </p:spPr>
        </p:pic>
        <p:pic>
          <p:nvPicPr>
            <p:cNvPr id="51" name="Picture 9" descr="\\10.11.1.39\端末bkup\06_部門関係\栄養部\共有ドキュメント\栄養指導関係\イラスト・カット５０００\カラー\22 ケイ・吹き出し\01 飾りケイ・飾り帯\22-008A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927346" y="0"/>
              <a:ext cx="1214447" cy="272926"/>
            </a:xfrm>
            <a:prstGeom prst="rect">
              <a:avLst/>
            </a:prstGeom>
            <a:noFill/>
          </p:spPr>
        </p:pic>
        <p:pic>
          <p:nvPicPr>
            <p:cNvPr id="52" name="Picture 9" descr="\\10.11.1.39\端末bkup\06_部門関係\栄養部\共有ドキュメント\栄養指導関係\イラスト・カット５０００\カラー\22 ケイ・吹き出し\01 飾りケイ・飾り帯\22-008A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213230" y="0"/>
              <a:ext cx="1274909" cy="286514"/>
            </a:xfrm>
            <a:prstGeom prst="rect">
              <a:avLst/>
            </a:prstGeom>
            <a:noFill/>
          </p:spPr>
        </p:pic>
        <p:pic>
          <p:nvPicPr>
            <p:cNvPr id="53" name="Picture 9" descr="\\10.11.1.39\端末bkup\06_部門関係\栄養部\共有ドキュメント\栄養指導関係\イラスト・カット５０００\カラー\22 ケイ・吹き出し\01 飾りケイ・飾り帯\22-008A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70552" y="0"/>
              <a:ext cx="1141397" cy="256509"/>
            </a:xfrm>
            <a:prstGeom prst="rect">
              <a:avLst/>
            </a:prstGeom>
            <a:noFill/>
          </p:spPr>
        </p:pic>
      </p:grp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784206" y="2001026"/>
            <a:ext cx="5072098" cy="50006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80033" tIns="9577" rIns="80033" bIns="9577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 smtClean="0">
                <a:solidFill>
                  <a:srgbClr val="FF0000"/>
                </a:solidFill>
                <a:latin typeface="ＡＲ丸ゴシック体Ｍ" pitchFamily="49" charset="-128"/>
                <a:ea typeface="ＡＲ丸ゴシック体Ｍ" pitchFamily="49" charset="-128"/>
                <a:cs typeface="ＭＳ Ｐゴシック" pitchFamily="50" charset="-128"/>
              </a:rPr>
              <a:t>テーマ：　親子３代で育む未来</a:t>
            </a:r>
            <a:endParaRPr lang="ja-JP" altLang="ja-JP" sz="2400" b="1" dirty="0" smtClean="0">
              <a:solidFill>
                <a:srgbClr val="FF0000"/>
              </a:solidFill>
              <a:latin typeface="ＡＲ丸ゴシック体Ｍ" pitchFamily="49" charset="-128"/>
              <a:ea typeface="ＡＲ丸ゴシック体Ｍ" pitchFamily="49" charset="-128"/>
              <a:cs typeface="ＭＳ Ｐゴシック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2834" y="429390"/>
            <a:ext cx="4286280" cy="1571636"/>
          </a:xfrm>
        </p:spPr>
        <p:txBody>
          <a:bodyPr>
            <a:noAutofit/>
          </a:bodyPr>
          <a:lstStyle/>
          <a:p>
            <a:r>
              <a:rPr lang="ja-JP" alt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ＡＲ丸ゴシック体Ｍ" pitchFamily="49" charset="-128"/>
                <a:ea typeface="ＡＲ丸ゴシック体Ｍ" pitchFamily="49" charset="-128"/>
              </a:rPr>
              <a:t>第７回　十三市民病院</a:t>
            </a:r>
            <a:r>
              <a:rPr lang="en-US" altLang="ja-JP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ＡＲ丸ゴシック体Ｍ" pitchFamily="49" charset="-128"/>
                <a:ea typeface="ＡＲ丸ゴシック体Ｍ" pitchFamily="49" charset="-128"/>
              </a:rPr>
              <a:t/>
            </a:r>
            <a:br>
              <a:rPr lang="en-US" altLang="ja-JP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ＡＲ丸ゴシック体Ｍ" pitchFamily="49" charset="-128"/>
                <a:ea typeface="ＡＲ丸ゴシック体Ｍ" pitchFamily="49" charset="-128"/>
              </a:rPr>
            </a:br>
            <a:r>
              <a:rPr lang="ja-JP" alt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ＡＲ丸ゴシック体Ｍ" pitchFamily="49" charset="-128"/>
                <a:ea typeface="ＡＲ丸ゴシック体Ｍ" pitchFamily="49" charset="-128"/>
              </a:rPr>
              <a:t>糖尿病フェスタ</a:t>
            </a:r>
            <a:r>
              <a:rPr lang="en-US" altLang="ja-JP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ＡＲ丸ゴシック体Ｍ" pitchFamily="49" charset="-128"/>
                <a:ea typeface="ＡＲ丸ゴシック体Ｍ" pitchFamily="49" charset="-128"/>
              </a:rPr>
              <a:t/>
            </a:r>
            <a:br>
              <a:rPr lang="en-US" altLang="ja-JP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ＡＲ丸ゴシック体Ｍ" pitchFamily="49" charset="-128"/>
                <a:ea typeface="ＡＲ丸ゴシック体Ｍ" pitchFamily="49" charset="-128"/>
              </a:rPr>
            </a:br>
            <a:r>
              <a:rPr lang="ja-JP" altLang="en-US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ＡＲ丸ゴシック体Ｍ" pitchFamily="49" charset="-128"/>
                <a:ea typeface="ＡＲ丸ゴシック体Ｍ" pitchFamily="49" charset="-128"/>
              </a:rPr>
              <a:t>を開</a:t>
            </a:r>
            <a:r>
              <a:rPr lang="ja-JP" alt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ＡＲ丸ゴシック体Ｍ" pitchFamily="49" charset="-128"/>
                <a:ea typeface="ＡＲ丸ゴシック体Ｍ" pitchFamily="49" charset="-128"/>
              </a:rPr>
              <a:t>催します</a:t>
            </a:r>
            <a:endParaRPr lang="ja-JP" alt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ＡＲ丸ゴシック体Ｍ" pitchFamily="49" charset="-128"/>
              <a:ea typeface="ＡＲ丸ゴシック体Ｍ" pitchFamily="49" charset="-128"/>
            </a:endParaRPr>
          </a:p>
        </p:txBody>
      </p:sp>
      <p:grpSp>
        <p:nvGrpSpPr>
          <p:cNvPr id="10" name="グループ化 165"/>
          <p:cNvGrpSpPr/>
          <p:nvPr/>
        </p:nvGrpSpPr>
        <p:grpSpPr>
          <a:xfrm>
            <a:off x="3934318" y="8216132"/>
            <a:ext cx="357190" cy="357190"/>
            <a:chOff x="3086491" y="8358214"/>
            <a:chExt cx="598716" cy="579859"/>
          </a:xfrm>
        </p:grpSpPr>
        <p:sp>
          <p:nvSpPr>
            <p:cNvPr id="156" name="Oval 2"/>
            <p:cNvSpPr>
              <a:spLocks noChangeArrowheads="1"/>
            </p:cNvSpPr>
            <p:nvPr/>
          </p:nvSpPr>
          <p:spPr bwMode="auto">
            <a:xfrm>
              <a:off x="3179391" y="8451460"/>
              <a:ext cx="412916" cy="403910"/>
            </a:xfrm>
            <a:prstGeom prst="ellipse">
              <a:avLst/>
            </a:prstGeom>
            <a:solidFill>
              <a:srgbClr val="FFFFFF"/>
            </a:solidFill>
            <a:ln w="3175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57" name="円/楕円 49"/>
            <p:cNvSpPr>
              <a:spLocks noChangeArrowheads="1"/>
            </p:cNvSpPr>
            <p:nvPr/>
          </p:nvSpPr>
          <p:spPr bwMode="auto">
            <a:xfrm>
              <a:off x="3086491" y="8579615"/>
              <a:ext cx="136549" cy="137057"/>
            </a:xfrm>
            <a:prstGeom prst="ellipse">
              <a:avLst/>
            </a:prstGeom>
            <a:solidFill>
              <a:srgbClr val="FFFFFF"/>
            </a:solidFill>
            <a:ln w="38100" algn="ctr">
              <a:solidFill>
                <a:srgbClr val="00B0F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ja-JP" alt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158" name="円/楕円 50"/>
            <p:cNvSpPr>
              <a:spLocks noChangeArrowheads="1"/>
            </p:cNvSpPr>
            <p:nvPr/>
          </p:nvSpPr>
          <p:spPr bwMode="auto">
            <a:xfrm>
              <a:off x="3160018" y="8432014"/>
              <a:ext cx="136549" cy="137057"/>
            </a:xfrm>
            <a:prstGeom prst="ellipse">
              <a:avLst/>
            </a:prstGeom>
            <a:solidFill>
              <a:srgbClr val="00B0F0"/>
            </a:solidFill>
            <a:ln w="76200" algn="ctr">
              <a:solidFill>
                <a:srgbClr val="00B0F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ja-JP" alt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159" name="円/楕円 51"/>
            <p:cNvSpPr>
              <a:spLocks noChangeArrowheads="1"/>
            </p:cNvSpPr>
            <p:nvPr/>
          </p:nvSpPr>
          <p:spPr bwMode="auto">
            <a:xfrm>
              <a:off x="3149514" y="8727215"/>
              <a:ext cx="136549" cy="137057"/>
            </a:xfrm>
            <a:prstGeom prst="ellipse">
              <a:avLst/>
            </a:prstGeom>
            <a:solidFill>
              <a:srgbClr val="FB85ED"/>
            </a:solidFill>
            <a:ln w="76200" algn="ctr">
              <a:solidFill>
                <a:srgbClr val="FB85ED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ja-JP" alt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160" name="円/楕円 52"/>
            <p:cNvSpPr>
              <a:spLocks noChangeArrowheads="1"/>
            </p:cNvSpPr>
            <p:nvPr/>
          </p:nvSpPr>
          <p:spPr bwMode="auto">
            <a:xfrm>
              <a:off x="3317575" y="8358214"/>
              <a:ext cx="136549" cy="137058"/>
            </a:xfrm>
            <a:prstGeom prst="ellipse">
              <a:avLst/>
            </a:prstGeom>
            <a:solidFill>
              <a:srgbClr val="FFFF00"/>
            </a:solidFill>
            <a:ln w="76200" algn="ctr">
              <a:solidFill>
                <a:srgbClr val="FFFF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ja-JP" alt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161" name="円/楕円 53"/>
            <p:cNvSpPr>
              <a:spLocks noChangeArrowheads="1"/>
            </p:cNvSpPr>
            <p:nvPr/>
          </p:nvSpPr>
          <p:spPr bwMode="auto">
            <a:xfrm>
              <a:off x="3475131" y="8421471"/>
              <a:ext cx="136549" cy="137058"/>
            </a:xfrm>
            <a:prstGeom prst="ellipse">
              <a:avLst/>
            </a:prstGeom>
            <a:solidFill>
              <a:srgbClr val="00B050"/>
            </a:solidFill>
            <a:ln w="76200" algn="ctr">
              <a:solidFill>
                <a:srgbClr val="00B05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ja-JP" alt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162" name="円/楕円 54"/>
            <p:cNvSpPr>
              <a:spLocks noChangeArrowheads="1"/>
            </p:cNvSpPr>
            <p:nvPr/>
          </p:nvSpPr>
          <p:spPr bwMode="auto">
            <a:xfrm>
              <a:off x="3548658" y="8579615"/>
              <a:ext cx="136549" cy="137057"/>
            </a:xfrm>
            <a:prstGeom prst="ellipse">
              <a:avLst/>
            </a:prstGeom>
            <a:solidFill>
              <a:srgbClr val="F79646"/>
            </a:solidFill>
            <a:ln w="76200" algn="ctr">
              <a:solidFill>
                <a:srgbClr val="F79646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ja-JP" alt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163" name="円/楕円 55"/>
            <p:cNvSpPr>
              <a:spLocks noChangeArrowheads="1"/>
            </p:cNvSpPr>
            <p:nvPr/>
          </p:nvSpPr>
          <p:spPr bwMode="auto">
            <a:xfrm>
              <a:off x="3317575" y="8801015"/>
              <a:ext cx="136549" cy="137058"/>
            </a:xfrm>
            <a:prstGeom prst="ellipse">
              <a:avLst/>
            </a:prstGeom>
            <a:solidFill>
              <a:srgbClr val="D99694"/>
            </a:solidFill>
            <a:ln w="76200" algn="ctr">
              <a:solidFill>
                <a:srgbClr val="D99694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ja-JP" alt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164" name="円/楕円 56"/>
            <p:cNvSpPr>
              <a:spLocks noChangeArrowheads="1"/>
            </p:cNvSpPr>
            <p:nvPr/>
          </p:nvSpPr>
          <p:spPr bwMode="auto">
            <a:xfrm>
              <a:off x="3485635" y="8737758"/>
              <a:ext cx="136549" cy="137058"/>
            </a:xfrm>
            <a:prstGeom prst="ellipse">
              <a:avLst/>
            </a:prstGeom>
            <a:solidFill>
              <a:srgbClr val="C0504D"/>
            </a:solidFill>
            <a:ln w="76200" algn="ctr">
              <a:solidFill>
                <a:srgbClr val="C0504D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ja-JP" alt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sp>
        <p:nvSpPr>
          <p:cNvPr id="167" name="テキスト ボックス 166"/>
          <p:cNvSpPr txBox="1"/>
          <p:nvPr/>
        </p:nvSpPr>
        <p:spPr>
          <a:xfrm>
            <a:off x="4415025" y="8245202"/>
            <a:ext cx="1820699" cy="345685"/>
          </a:xfrm>
          <a:prstGeom prst="rect">
            <a:avLst/>
          </a:prstGeom>
          <a:noFill/>
        </p:spPr>
        <p:txBody>
          <a:bodyPr wrap="square" lIns="98503" tIns="49251" rIns="98503" bIns="49251" rtlCol="0">
            <a:spAutoFit/>
          </a:bodyPr>
          <a:lstStyle/>
          <a:p>
            <a:r>
              <a:rPr lang="ja-JP" altLang="en-US" sz="1600" b="1" dirty="0" smtClean="0">
                <a:latin typeface="+mj-ea"/>
                <a:ea typeface="+mj-ea"/>
              </a:rPr>
              <a:t>糖尿病ケアチーム</a:t>
            </a:r>
            <a:endParaRPr lang="ja-JP" altLang="en-US" sz="1600" b="1" dirty="0">
              <a:latin typeface="+mj-ea"/>
              <a:ea typeface="+mj-ea"/>
            </a:endParaRPr>
          </a:p>
        </p:txBody>
      </p:sp>
      <p:grpSp>
        <p:nvGrpSpPr>
          <p:cNvPr id="94" name="グループ化 93"/>
          <p:cNvGrpSpPr/>
          <p:nvPr/>
        </p:nvGrpSpPr>
        <p:grpSpPr>
          <a:xfrm>
            <a:off x="427016" y="6805042"/>
            <a:ext cx="3071834" cy="1646462"/>
            <a:chOff x="680938" y="7049103"/>
            <a:chExt cx="4289785" cy="1923275"/>
          </a:xfrm>
        </p:grpSpPr>
        <p:pic>
          <p:nvPicPr>
            <p:cNvPr id="1039" name="Picture 15" descr="\\10.11.1.39\端末bkup\06_部門関係\栄養部\共有ドキュメント\栄養指導関係\イラスト・カット５０００\カラー\22 ケイ・吹き出し\03 メモ枠\22-043A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80938" y="7049103"/>
              <a:ext cx="4289785" cy="1919317"/>
            </a:xfrm>
            <a:prstGeom prst="rect">
              <a:avLst/>
            </a:prstGeom>
            <a:noFill/>
          </p:spPr>
        </p:pic>
        <p:sp>
          <p:nvSpPr>
            <p:cNvPr id="91" name="テキスト ボックス 90"/>
            <p:cNvSpPr txBox="1"/>
            <p:nvPr/>
          </p:nvSpPr>
          <p:spPr>
            <a:xfrm>
              <a:off x="880463" y="8217382"/>
              <a:ext cx="3667393" cy="754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800" b="1" dirty="0" smtClean="0"/>
                <a:t>皆様のお越しをお待ちしております。</a:t>
              </a:r>
              <a:endParaRPr kumimoji="1" lang="ja-JP" altLang="en-US" sz="1800" b="1" dirty="0"/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1379275" y="7499708"/>
              <a:ext cx="2802125" cy="431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800" b="1" dirty="0" smtClean="0">
                  <a:latin typeface="ＡＲＰ丸ゴシック体Ｍ" pitchFamily="50" charset="-128"/>
                  <a:ea typeface="ＡＲＰ丸ゴシック体Ｍ" pitchFamily="50" charset="-128"/>
                  <a:cs typeface="ＭＳ Ｐゴシック" pitchFamily="50" charset="-128"/>
                </a:rPr>
                <a:t>費　用 ： 無料</a:t>
              </a:r>
              <a:endParaRPr lang="en-US" altLang="ja-JP" sz="1800" b="1" dirty="0" smtClean="0">
                <a:latin typeface="ＡＲＰ丸ゴシック体Ｍ" pitchFamily="50" charset="-128"/>
                <a:ea typeface="ＡＲＰ丸ゴシック体Ｍ" pitchFamily="50" charset="-128"/>
                <a:cs typeface="ＭＳ Ｐゴシック" pitchFamily="50" charset="-128"/>
              </a:endParaRPr>
            </a:p>
          </p:txBody>
        </p:sp>
        <p:sp>
          <p:nvSpPr>
            <p:cNvPr id="93" name="テキスト ボックス 92"/>
            <p:cNvSpPr txBox="1"/>
            <p:nvPr/>
          </p:nvSpPr>
          <p:spPr>
            <a:xfrm>
              <a:off x="1379275" y="7883591"/>
              <a:ext cx="2793348" cy="431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800" b="1" dirty="0" smtClean="0">
                  <a:latin typeface="ＡＲＰ丸ゴシック体Ｍ" pitchFamily="50" charset="-128"/>
                  <a:ea typeface="ＡＲＰ丸ゴシック体Ｍ" pitchFamily="50" charset="-128"/>
                  <a:cs typeface="ＭＳ Ｐゴシック" pitchFamily="50" charset="-128"/>
                </a:rPr>
                <a:t>申込み ： 不要</a:t>
              </a:r>
              <a:endParaRPr lang="en-US" altLang="ja-JP" sz="1800" b="1" dirty="0" smtClean="0">
                <a:latin typeface="ＡＲＰ丸ゴシック体Ｍ" pitchFamily="50" charset="-128"/>
                <a:ea typeface="ＡＲＰ丸ゴシック体Ｍ" pitchFamily="50" charset="-128"/>
                <a:cs typeface="ＭＳ Ｐゴシック" pitchFamily="50" charset="-128"/>
              </a:endParaRPr>
            </a:p>
          </p:txBody>
        </p:sp>
      </p:grpSp>
      <p:pic>
        <p:nvPicPr>
          <p:cNvPr id="1040" name="Picture 16" descr="\\10.11.1.39\端末bkup\06_部門関係\栄養部\共有ドキュメント\栄養指導関係\イラスト・カット５０００\カラー\22 ケイ・吹き出し\03 メモ枠\22-046A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4140" y="2572530"/>
            <a:ext cx="3071834" cy="4643470"/>
          </a:xfrm>
          <a:prstGeom prst="rect">
            <a:avLst/>
          </a:prstGeom>
          <a:noFill/>
        </p:spPr>
      </p:pic>
      <p:sp>
        <p:nvSpPr>
          <p:cNvPr id="96" name="正方形/長方形 95"/>
          <p:cNvSpPr/>
          <p:nvPr/>
        </p:nvSpPr>
        <p:spPr>
          <a:xfrm>
            <a:off x="641330" y="2643968"/>
            <a:ext cx="2714644" cy="5303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8503" tIns="49251" rIns="98503" bIns="49251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１日目：平成２７年</a:t>
            </a:r>
            <a:r>
              <a:rPr lang="en-US" altLang="ja-JP" sz="14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11</a:t>
            </a:r>
            <a:r>
              <a:rPr lang="ja-JP" altLang="en-US" sz="14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月６日（金）　</a:t>
            </a:r>
            <a:endParaRPr lang="en-US" altLang="ja-JP" sz="1400" b="1" dirty="0" smtClean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  <a:cs typeface="ＭＳ Ｐゴシック" pitchFamily="50" charset="-128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　　　　　午後</a:t>
            </a:r>
            <a:r>
              <a:rPr lang="en-US" altLang="ja-JP" sz="14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2</a:t>
            </a:r>
            <a:r>
              <a:rPr lang="ja-JP" altLang="en-US" sz="14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時～</a:t>
            </a:r>
            <a:r>
              <a:rPr lang="en-US" altLang="ja-JP" sz="14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4</a:t>
            </a:r>
            <a:r>
              <a:rPr lang="ja-JP" altLang="en-US" sz="14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時</a:t>
            </a:r>
          </a:p>
        </p:txBody>
      </p:sp>
      <p:sp>
        <p:nvSpPr>
          <p:cNvPr id="97" name="正方形/長方形 96"/>
          <p:cNvSpPr/>
          <p:nvPr/>
        </p:nvSpPr>
        <p:spPr>
          <a:xfrm>
            <a:off x="641331" y="3286910"/>
            <a:ext cx="2643206" cy="5303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8503" tIns="49251" rIns="98503" bIns="49251">
            <a:spAutoFit/>
          </a:bodyPr>
          <a:lstStyle/>
          <a:p>
            <a:pPr marL="369383" indent="-369383" algn="just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場　所：　十三市民病院　</a:t>
            </a:r>
            <a:endParaRPr lang="en-US" altLang="ja-JP" sz="1400" b="1" dirty="0" smtClean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  <a:cs typeface="ＭＳ Ｐゴシック" pitchFamily="50" charset="-128"/>
            </a:endParaRPr>
          </a:p>
          <a:p>
            <a:pPr marL="369383" indent="-369383" algn="just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　　　　　１階ﾎｰﾙ・</a:t>
            </a:r>
            <a:r>
              <a:rPr lang="en-US" altLang="ja-JP" sz="14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9</a:t>
            </a:r>
            <a:r>
              <a:rPr lang="ja-JP" altLang="en-US" sz="14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階ｽｶｲﾙｰﾑ</a:t>
            </a:r>
            <a:r>
              <a:rPr lang="ja-JP" altLang="en-US" sz="1400" b="1" dirty="0" smtClean="0">
                <a:latin typeface="ＡＲ丸ゴシック体Ｍ" pitchFamily="49" charset="-128"/>
                <a:ea typeface="ＡＲ丸ゴシック体Ｍ" pitchFamily="49" charset="-128"/>
                <a:cs typeface="ＭＳ Ｐゴシック" pitchFamily="50" charset="-128"/>
              </a:rPr>
              <a:t>　　　　　　　　　　　　　　　　　　　　　　</a:t>
            </a:r>
            <a:endParaRPr lang="ja-JP" altLang="en-US" sz="1400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</p:txBody>
      </p:sp>
      <p:sp>
        <p:nvSpPr>
          <p:cNvPr id="98" name="正方形/長方形 97"/>
          <p:cNvSpPr/>
          <p:nvPr/>
        </p:nvSpPr>
        <p:spPr>
          <a:xfrm>
            <a:off x="998520" y="3858414"/>
            <a:ext cx="2214578" cy="5303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8503" tIns="49251" rIns="98503" bIns="49251">
            <a:spAutoFit/>
          </a:bodyPr>
          <a:lstStyle/>
          <a:p>
            <a:pPr marL="369383" indent="-369383" algn="just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 smtClean="0">
                <a:latin typeface="ＡＲ丸ゴシック体Ｍ" pitchFamily="49" charset="-128"/>
                <a:ea typeface="ＡＲ丸ゴシック体Ｍ" pitchFamily="49" charset="-128"/>
                <a:cs typeface="ＭＳ Ｐゴシック" pitchFamily="50" charset="-128"/>
              </a:rPr>
              <a:t>　</a:t>
            </a:r>
            <a:r>
              <a:rPr lang="ja-JP" altLang="en-US" sz="1400" b="1" dirty="0" smtClean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医師講演・体験コーナー</a:t>
            </a:r>
            <a:endParaRPr lang="en-US" altLang="ja-JP" sz="1400" b="1" dirty="0" smtClean="0">
              <a:latin typeface="HGPｺﾞｼｯｸE" pitchFamily="50" charset="-128"/>
              <a:ea typeface="HGPｺﾞｼｯｸE" pitchFamily="50" charset="-128"/>
              <a:cs typeface="ＭＳ Ｐゴシック" pitchFamily="50" charset="-128"/>
            </a:endParaRPr>
          </a:p>
          <a:p>
            <a:pPr marL="369383" indent="-369383" algn="just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 smtClean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や展示物など盛りだくさん</a:t>
            </a:r>
            <a:r>
              <a:rPr lang="ja-JP" altLang="en-US" sz="1400" b="1" dirty="0" smtClean="0">
                <a:latin typeface="ＡＲ丸ゴシック体Ｍ" pitchFamily="49" charset="-128"/>
                <a:ea typeface="ＡＲ丸ゴシック体Ｍ" pitchFamily="49" charset="-128"/>
                <a:cs typeface="ＭＳ Ｐゴシック" pitchFamily="50" charset="-128"/>
              </a:rPr>
              <a:t>　　</a:t>
            </a:r>
            <a:endParaRPr lang="ja-JP" altLang="en-US" sz="1400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</p:txBody>
      </p:sp>
      <p:sp>
        <p:nvSpPr>
          <p:cNvPr id="99" name="正方形/長方形 98"/>
          <p:cNvSpPr/>
          <p:nvPr/>
        </p:nvSpPr>
        <p:spPr>
          <a:xfrm>
            <a:off x="569892" y="4429919"/>
            <a:ext cx="2643206" cy="5303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8503" tIns="49251" rIns="98503" bIns="49251">
            <a:spAutoFit/>
          </a:bodyPr>
          <a:lstStyle/>
          <a:p>
            <a:pPr marL="369383" indent="-369383" algn="just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 smtClean="0">
                <a:latin typeface="ＡＲ丸ゴシック体Ｍ" pitchFamily="49" charset="-128"/>
                <a:ea typeface="ＡＲ丸ゴシック体Ｍ" pitchFamily="49" charset="-128"/>
                <a:cs typeface="ＭＳ Ｐゴシック" pitchFamily="50" charset="-128"/>
              </a:rPr>
              <a:t>　</a:t>
            </a:r>
            <a:r>
              <a:rPr lang="ja-JP" altLang="en-US" sz="1400" b="1" dirty="0" smtClean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講義：本当は怖い</a:t>
            </a:r>
            <a:r>
              <a:rPr lang="ja-JP" altLang="en-US" sz="14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骨粗鬆症</a:t>
            </a:r>
            <a:endParaRPr lang="en-US" altLang="ja-JP" sz="1400" b="1" dirty="0" smtClean="0">
              <a:solidFill>
                <a:schemeClr val="tx1"/>
              </a:solidFill>
              <a:latin typeface="HGPｺﾞｼｯｸE" pitchFamily="50" charset="-128"/>
              <a:ea typeface="HGPｺﾞｼｯｸE" pitchFamily="50" charset="-128"/>
              <a:cs typeface="ＭＳ Ｐゴシック" pitchFamily="50" charset="-128"/>
            </a:endParaRPr>
          </a:p>
          <a:p>
            <a:pPr marL="369383" indent="-369383" algn="just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　　　　糖尿病内科　日浦医師</a:t>
            </a:r>
            <a:r>
              <a:rPr lang="ja-JP" altLang="en-US" sz="1400" b="1" dirty="0" smtClean="0">
                <a:latin typeface="ＡＲ丸ゴシック体Ｍ" pitchFamily="49" charset="-128"/>
                <a:ea typeface="ＡＲ丸ゴシック体Ｍ" pitchFamily="49" charset="-128"/>
                <a:cs typeface="ＭＳ Ｐゴシック" pitchFamily="50" charset="-128"/>
              </a:rPr>
              <a:t>　　　</a:t>
            </a:r>
          </a:p>
        </p:txBody>
      </p:sp>
      <p:sp>
        <p:nvSpPr>
          <p:cNvPr id="100" name="正方形/長方形 99"/>
          <p:cNvSpPr/>
          <p:nvPr/>
        </p:nvSpPr>
        <p:spPr>
          <a:xfrm>
            <a:off x="641330" y="6072992"/>
            <a:ext cx="2643206" cy="8689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8503" tIns="49251" rIns="98503" bIns="49251">
            <a:spAutoFit/>
          </a:bodyPr>
          <a:lstStyle/>
          <a:p>
            <a:pPr marL="369383" indent="-369383" algn="just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b="1" dirty="0" smtClean="0">
                <a:solidFill>
                  <a:srgbClr val="FF0000"/>
                </a:solidFill>
                <a:latin typeface="ＡＲ丸ゴシック体Ｍ" pitchFamily="49" charset="-128"/>
                <a:ea typeface="ＡＲ丸ゴシック体Ｍ" pitchFamily="49" charset="-128"/>
                <a:cs typeface="ＭＳ Ｐゴシック" pitchFamily="50" charset="-128"/>
              </a:rPr>
              <a:t>・</a:t>
            </a:r>
            <a:r>
              <a:rPr lang="ja-JP" altLang="en-US" sz="1200" b="1" dirty="0" smtClean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血管の年齢測定します</a:t>
            </a:r>
            <a:r>
              <a:rPr lang="ja-JP" altLang="en-US" sz="1200" b="1" dirty="0" smtClean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（＊）</a:t>
            </a:r>
            <a:endParaRPr lang="en-US" altLang="ja-JP" sz="1200" b="1" dirty="0" smtClean="0">
              <a:solidFill>
                <a:srgbClr val="FF0000"/>
              </a:solidFill>
              <a:latin typeface="HGPｺﾞｼｯｸE" pitchFamily="50" charset="-128"/>
              <a:ea typeface="HGPｺﾞｼｯｸE" pitchFamily="50" charset="-128"/>
              <a:cs typeface="ＭＳ Ｐゴシック" pitchFamily="50" charset="-128"/>
            </a:endParaRPr>
          </a:p>
          <a:p>
            <a:pPr marL="369383" indent="-369383" algn="just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 smtClean="0">
                <a:solidFill>
                  <a:srgbClr val="FF0000"/>
                </a:solidFill>
                <a:latin typeface="ＡＲ丸ゴシック体Ｍ" pitchFamily="49" charset="-128"/>
                <a:ea typeface="ＡＲ丸ゴシック体Ｍ" pitchFamily="49" charset="-128"/>
                <a:cs typeface="ＭＳ Ｐゴシック" pitchFamily="50" charset="-128"/>
              </a:rPr>
              <a:t>・</a:t>
            </a:r>
            <a:r>
              <a:rPr lang="ja-JP" altLang="en-US" sz="12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体組成何それ～？</a:t>
            </a:r>
            <a:r>
              <a:rPr lang="ja-JP" altLang="en-US" sz="1200" b="1" dirty="0" smtClean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（＊）</a:t>
            </a:r>
          </a:p>
          <a:p>
            <a:pPr marL="369383" indent="-369383" algn="just" fontAlgn="base">
              <a:spcBef>
                <a:spcPct val="0"/>
              </a:spcBef>
              <a:spcAft>
                <a:spcPct val="0"/>
              </a:spcAft>
            </a:pPr>
            <a:endParaRPr lang="en-US" altLang="ja-JP" sz="1200" b="1" dirty="0" smtClean="0">
              <a:solidFill>
                <a:srgbClr val="FF0000"/>
              </a:solidFill>
              <a:latin typeface="HGPｺﾞｼｯｸE" pitchFamily="50" charset="-128"/>
              <a:ea typeface="HGPｺﾞｼｯｸE" pitchFamily="50" charset="-128"/>
              <a:cs typeface="ＭＳ Ｐゴシック" pitchFamily="50" charset="-128"/>
            </a:endParaRPr>
          </a:p>
          <a:p>
            <a:pPr marL="369383" indent="-369383" algn="just" fontAlgn="base">
              <a:spcBef>
                <a:spcPct val="0"/>
              </a:spcBef>
              <a:spcAft>
                <a:spcPct val="0"/>
              </a:spcAft>
            </a:pPr>
            <a:endParaRPr lang="ja-JP" altLang="en-US" sz="1200" b="1" dirty="0" smtClean="0">
              <a:solidFill>
                <a:srgbClr val="FF0000"/>
              </a:solidFill>
              <a:latin typeface="HGPｺﾞｼｯｸE" pitchFamily="50" charset="-128"/>
              <a:ea typeface="HGPｺﾞｼｯｸE" pitchFamily="50" charset="-128"/>
              <a:cs typeface="ＭＳ Ｐゴシック" pitchFamily="50" charset="-128"/>
            </a:endParaRPr>
          </a:p>
        </p:txBody>
      </p:sp>
      <p:sp>
        <p:nvSpPr>
          <p:cNvPr id="102" name="正方形/長方形 101"/>
          <p:cNvSpPr/>
          <p:nvPr/>
        </p:nvSpPr>
        <p:spPr>
          <a:xfrm>
            <a:off x="641330" y="4929985"/>
            <a:ext cx="2857520" cy="499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8503" tIns="49251" rIns="98503" bIns="49251">
            <a:spAutoFit/>
          </a:bodyPr>
          <a:lstStyle/>
          <a:p>
            <a:pPr marL="369383" indent="-369383" algn="just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 smtClean="0">
                <a:solidFill>
                  <a:schemeClr val="tx1"/>
                </a:solidFill>
                <a:latin typeface="ＡＲ丸ゴシック体Ｍ" pitchFamily="49" charset="-128"/>
                <a:ea typeface="ＡＲ丸ゴシック体Ｍ" pitchFamily="49" charset="-128"/>
                <a:cs typeface="ＭＳ Ｐゴシック" pitchFamily="50" charset="-128"/>
              </a:rPr>
              <a:t>・</a:t>
            </a:r>
            <a:r>
              <a:rPr lang="ja-JP" altLang="en-US" sz="1200" b="1" dirty="0" smtClean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今すぐわかる血糖値</a:t>
            </a:r>
            <a:endParaRPr lang="en-US" altLang="ja-JP" sz="1200" b="1" dirty="0" smtClean="0">
              <a:latin typeface="HGPｺﾞｼｯｸE" pitchFamily="50" charset="-128"/>
              <a:ea typeface="HGPｺﾞｼｯｸE" pitchFamily="50" charset="-128"/>
              <a:cs typeface="ＭＳ Ｐゴシック" pitchFamily="50" charset="-128"/>
            </a:endParaRPr>
          </a:p>
          <a:p>
            <a:pPr marL="369383" indent="-369383" algn="just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b="1" dirty="0" smtClean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 ・　</a:t>
            </a:r>
            <a:r>
              <a:rPr lang="ja-JP" altLang="en-US" sz="1200" b="1" dirty="0" smtClean="0">
                <a:latin typeface="HGPｺﾞｼｯｸE" pitchFamily="50" charset="-128"/>
                <a:ea typeface="HGPｺﾞｼｯｸE" pitchFamily="50" charset="-128"/>
              </a:rPr>
              <a:t>あなたの食事は何キロカロリー？</a:t>
            </a:r>
            <a:endParaRPr lang="ja-JP" altLang="en-US" sz="1400" b="1" dirty="0" smtClean="0">
              <a:latin typeface="ＡＲ丸ゴシック体Ｍ" pitchFamily="49" charset="-128"/>
              <a:ea typeface="ＡＲ丸ゴシック体Ｍ" pitchFamily="49" charset="-128"/>
              <a:cs typeface="ＭＳ Ｐゴシック" pitchFamily="50" charset="-128"/>
            </a:endParaRPr>
          </a:p>
        </p:txBody>
      </p:sp>
      <p:sp>
        <p:nvSpPr>
          <p:cNvPr id="104" name="正方形/長方形 103"/>
          <p:cNvSpPr/>
          <p:nvPr/>
        </p:nvSpPr>
        <p:spPr>
          <a:xfrm>
            <a:off x="569892" y="3858414"/>
            <a:ext cx="785818" cy="3149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8503" tIns="49251" rIns="98503" bIns="49251">
            <a:spAutoFit/>
          </a:bodyPr>
          <a:lstStyle/>
          <a:p>
            <a:pPr marL="369383" indent="-369383" algn="just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内　容</a:t>
            </a:r>
            <a:r>
              <a:rPr lang="ja-JP" altLang="en-US" sz="1400" b="1" dirty="0" smtClean="0">
                <a:latin typeface="ＡＲ丸ゴシック体Ｍ" pitchFamily="49" charset="-128"/>
                <a:ea typeface="ＡＲ丸ゴシック体Ｍ" pitchFamily="49" charset="-128"/>
                <a:cs typeface="ＭＳ Ｐゴシック" pitchFamily="50" charset="-128"/>
              </a:rPr>
              <a:t>　　　　　　　　　　　　　　　　　　　　　　</a:t>
            </a:r>
            <a:endParaRPr lang="ja-JP" altLang="en-US" sz="1400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</p:txBody>
      </p:sp>
      <p:pic>
        <p:nvPicPr>
          <p:cNvPr id="105" name="Picture 16" descr="\\10.11.1.39\端末bkup\06_部門関係\栄養部\共有ドキュメント\栄養指導関係\イラスト・カット５０００\カラー\22 ケイ・吹き出し\03 メモ枠\22-046A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27412" y="3501224"/>
            <a:ext cx="3071834" cy="4643470"/>
          </a:xfrm>
          <a:prstGeom prst="rect">
            <a:avLst/>
          </a:prstGeom>
          <a:noFill/>
        </p:spPr>
      </p:pic>
      <p:sp>
        <p:nvSpPr>
          <p:cNvPr id="106" name="正方形/長方形 105"/>
          <p:cNvSpPr/>
          <p:nvPr/>
        </p:nvSpPr>
        <p:spPr>
          <a:xfrm>
            <a:off x="3784602" y="3572662"/>
            <a:ext cx="2714644" cy="5303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8503" tIns="49251" rIns="98503" bIns="49251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２日目：平成</a:t>
            </a:r>
            <a:r>
              <a:rPr lang="en-US" altLang="ja-JP" sz="1400" b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27</a:t>
            </a:r>
            <a:r>
              <a:rPr lang="ja-JP" altLang="en-US" sz="1400" b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年</a:t>
            </a:r>
            <a:r>
              <a:rPr lang="en-US" altLang="ja-JP" sz="1400" b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11</a:t>
            </a:r>
            <a:r>
              <a:rPr lang="ja-JP" altLang="en-US" sz="1400" b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月７日（土）</a:t>
            </a:r>
            <a:endParaRPr lang="en-US" altLang="ja-JP" sz="1400" b="1" dirty="0" smtClean="0">
              <a:solidFill>
                <a:srgbClr val="0070C0"/>
              </a:solidFill>
              <a:latin typeface="HGP創英角ﾎﾟｯﾌﾟ体" pitchFamily="50" charset="-128"/>
              <a:ea typeface="HGP創英角ﾎﾟｯﾌﾟ体" pitchFamily="50" charset="-128"/>
              <a:cs typeface="ＭＳ Ｐゴシック" pitchFamily="50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　　　　　午前</a:t>
            </a:r>
            <a:r>
              <a:rPr lang="en-US" altLang="ja-JP" sz="1400" b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10</a:t>
            </a:r>
            <a:r>
              <a:rPr lang="ja-JP" altLang="en-US" sz="1400" b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時～</a:t>
            </a:r>
            <a:r>
              <a:rPr lang="en-US" altLang="ja-JP" sz="1400" b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12</a:t>
            </a:r>
            <a:r>
              <a:rPr lang="ja-JP" altLang="en-US" sz="1400" b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時</a:t>
            </a:r>
            <a:r>
              <a:rPr lang="ja-JP" altLang="en-US" sz="14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　</a:t>
            </a:r>
          </a:p>
        </p:txBody>
      </p:sp>
      <p:sp>
        <p:nvSpPr>
          <p:cNvPr id="107" name="正方形/長方形 106"/>
          <p:cNvSpPr/>
          <p:nvPr/>
        </p:nvSpPr>
        <p:spPr>
          <a:xfrm>
            <a:off x="3856040" y="4215604"/>
            <a:ext cx="2643206" cy="5303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8503" tIns="49251" rIns="98503" bIns="49251">
            <a:spAutoFit/>
          </a:bodyPr>
          <a:lstStyle/>
          <a:p>
            <a:pPr marL="369383" indent="-369383" algn="just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場　所：　十三市民病院　</a:t>
            </a:r>
            <a:endParaRPr lang="en-US" altLang="ja-JP" sz="1400" b="1" dirty="0" smtClean="0">
              <a:solidFill>
                <a:srgbClr val="0070C0"/>
              </a:solidFill>
              <a:latin typeface="HGP創英角ﾎﾟｯﾌﾟ体" pitchFamily="50" charset="-128"/>
              <a:ea typeface="HGP創英角ﾎﾟｯﾌﾟ体" pitchFamily="50" charset="-128"/>
              <a:cs typeface="ＭＳ Ｐゴシック" pitchFamily="50" charset="-128"/>
            </a:endParaRPr>
          </a:p>
          <a:p>
            <a:pPr marL="369383" indent="-369383" algn="just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　　　　　１階ﾎｰﾙ</a:t>
            </a:r>
            <a:r>
              <a:rPr lang="ja-JP" altLang="en-US" sz="1400" b="1" dirty="0" smtClean="0">
                <a:solidFill>
                  <a:srgbClr val="0070C0"/>
                </a:solidFill>
                <a:latin typeface="ＡＲ丸ゴシック体Ｍ" pitchFamily="49" charset="-128"/>
                <a:ea typeface="ＡＲ丸ゴシック体Ｍ" pitchFamily="49" charset="-128"/>
                <a:cs typeface="ＭＳ Ｐゴシック" pitchFamily="50" charset="-128"/>
              </a:rPr>
              <a:t>　</a:t>
            </a:r>
            <a:r>
              <a:rPr lang="ja-JP" altLang="en-US" sz="1400" b="1" dirty="0" smtClean="0">
                <a:solidFill>
                  <a:srgbClr val="FF0000"/>
                </a:solidFill>
                <a:latin typeface="ＡＲ丸ゴシック体Ｍ" pitchFamily="49" charset="-128"/>
                <a:ea typeface="ＡＲ丸ゴシック体Ｍ" pitchFamily="49" charset="-128"/>
                <a:cs typeface="ＭＳ Ｐゴシック" pitchFamily="50" charset="-128"/>
              </a:rPr>
              <a:t>　</a:t>
            </a:r>
            <a:r>
              <a:rPr lang="ja-JP" altLang="en-US" sz="1400" b="1" dirty="0" smtClean="0">
                <a:latin typeface="ＡＲ丸ゴシック体Ｍ" pitchFamily="49" charset="-128"/>
                <a:ea typeface="ＡＲ丸ゴシック体Ｍ" pitchFamily="49" charset="-128"/>
                <a:cs typeface="ＭＳ Ｐゴシック" pitchFamily="50" charset="-128"/>
              </a:rPr>
              <a:t>　　　　　　　　　　　　　　　　　　　　</a:t>
            </a:r>
            <a:endParaRPr lang="ja-JP" altLang="en-US" sz="1400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</p:txBody>
      </p:sp>
      <p:sp>
        <p:nvSpPr>
          <p:cNvPr id="108" name="正方形/長方形 107"/>
          <p:cNvSpPr/>
          <p:nvPr/>
        </p:nvSpPr>
        <p:spPr>
          <a:xfrm>
            <a:off x="3927478" y="4715670"/>
            <a:ext cx="785818" cy="3149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8503" tIns="49251" rIns="98503" bIns="49251">
            <a:spAutoFit/>
          </a:bodyPr>
          <a:lstStyle/>
          <a:p>
            <a:pPr marL="369383" indent="-369383" algn="just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内　容</a:t>
            </a:r>
            <a:r>
              <a:rPr lang="ja-JP" altLang="en-US" sz="1400" b="1" dirty="0" smtClean="0">
                <a:solidFill>
                  <a:srgbClr val="FF0000"/>
                </a:solidFill>
                <a:latin typeface="ＡＲ丸ゴシック体Ｍ" pitchFamily="49" charset="-128"/>
                <a:ea typeface="ＡＲ丸ゴシック体Ｍ" pitchFamily="49" charset="-128"/>
                <a:cs typeface="ＭＳ Ｐゴシック" pitchFamily="50" charset="-128"/>
              </a:rPr>
              <a:t>　　　　　</a:t>
            </a:r>
            <a:r>
              <a:rPr lang="ja-JP" altLang="en-US" sz="1400" b="1" dirty="0" smtClean="0">
                <a:latin typeface="ＡＲ丸ゴシック体Ｍ" pitchFamily="49" charset="-128"/>
                <a:ea typeface="ＡＲ丸ゴシック体Ｍ" pitchFamily="49" charset="-128"/>
                <a:cs typeface="ＭＳ Ｐゴシック" pitchFamily="50" charset="-128"/>
              </a:rPr>
              <a:t>　　　　　　　　　　　　　　　　　</a:t>
            </a:r>
            <a:endParaRPr lang="ja-JP" altLang="en-US" sz="1400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</p:txBody>
      </p:sp>
      <p:sp>
        <p:nvSpPr>
          <p:cNvPr id="109" name="正方形/長方形 108"/>
          <p:cNvSpPr/>
          <p:nvPr/>
        </p:nvSpPr>
        <p:spPr>
          <a:xfrm>
            <a:off x="3927478" y="4929984"/>
            <a:ext cx="2714643" cy="3456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8503" tIns="49251" rIns="98503" bIns="49251">
            <a:spAutoFit/>
          </a:bodyPr>
          <a:lstStyle/>
          <a:p>
            <a:pPr marL="369383" indent="-369383" algn="just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 smtClean="0">
                <a:solidFill>
                  <a:srgbClr val="FF0000"/>
                </a:solidFill>
                <a:latin typeface="ＡＲ丸ゴシック体Ｍ" pitchFamily="49" charset="-128"/>
                <a:ea typeface="ＡＲ丸ゴシック体Ｍ" pitchFamily="49" charset="-128"/>
                <a:cs typeface="ＭＳ Ｐゴシック" pitchFamily="50" charset="-128"/>
              </a:rPr>
              <a:t>　　</a:t>
            </a:r>
            <a:r>
              <a:rPr lang="en-US" altLang="ja-JP" sz="1600" b="1" dirty="0" smtClean="0">
                <a:solidFill>
                  <a:schemeClr val="tx1"/>
                </a:solidFill>
                <a:latin typeface="ＡＲ丸ゴシック体Ｍ" pitchFamily="49" charset="-128"/>
                <a:ea typeface="ＡＲ丸ゴシック体Ｍ" pitchFamily="49" charset="-128"/>
                <a:cs typeface="ＭＳ Ｐゴシック" pitchFamily="50" charset="-128"/>
              </a:rPr>
              <a:t>10</a:t>
            </a:r>
            <a:r>
              <a:rPr lang="ja-JP" altLang="en-US" sz="1600" b="1" dirty="0" smtClean="0">
                <a:solidFill>
                  <a:schemeClr val="tx1"/>
                </a:solidFill>
                <a:latin typeface="ＡＲ丸ゴシック体Ｍ" pitchFamily="49" charset="-128"/>
                <a:ea typeface="ＡＲ丸ゴシック体Ｍ" pitchFamily="49" charset="-128"/>
                <a:cs typeface="ＭＳ Ｐゴシック" pitchFamily="50" charset="-128"/>
              </a:rPr>
              <a:t>時～講演　</a:t>
            </a:r>
            <a:r>
              <a:rPr lang="ja-JP" altLang="en-US" sz="1400" b="1" dirty="0" smtClean="0">
                <a:solidFill>
                  <a:schemeClr val="tx1"/>
                </a:solidFill>
                <a:latin typeface="ＡＲ丸ゴシック体Ｍ" pitchFamily="49" charset="-128"/>
                <a:ea typeface="ＡＲ丸ゴシック体Ｍ" pitchFamily="49" charset="-128"/>
                <a:cs typeface="ＭＳ Ｐゴシック" pitchFamily="50" charset="-128"/>
              </a:rPr>
              <a:t>　</a:t>
            </a:r>
          </a:p>
        </p:txBody>
      </p:sp>
      <p:sp>
        <p:nvSpPr>
          <p:cNvPr id="111" name="正方形/長方形 110"/>
          <p:cNvSpPr/>
          <p:nvPr/>
        </p:nvSpPr>
        <p:spPr>
          <a:xfrm>
            <a:off x="4284668" y="6430182"/>
            <a:ext cx="27146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 smtClean="0">
                <a:latin typeface="ＡＲ丸ゴシック体Ｍ" pitchFamily="49" charset="-128"/>
                <a:ea typeface="ＡＲ丸ゴシック体Ｍ" pitchFamily="49" charset="-128"/>
                <a:cs typeface="ＭＳ Ｐゴシック" pitchFamily="50" charset="-128"/>
              </a:rPr>
              <a:t>相愛大学講師</a:t>
            </a:r>
            <a:endParaRPr lang="en-US" altLang="ja-JP" sz="1400" b="1" dirty="0" smtClean="0">
              <a:latin typeface="ＡＲ丸ゴシック体Ｍ" pitchFamily="49" charset="-128"/>
              <a:ea typeface="ＡＲ丸ゴシック体Ｍ" pitchFamily="49" charset="-128"/>
              <a:cs typeface="ＭＳ Ｐゴシック" pitchFamily="50" charset="-128"/>
            </a:endParaRPr>
          </a:p>
          <a:p>
            <a:r>
              <a:rPr lang="ja-JP" altLang="en-US" sz="1400" b="1" dirty="0" smtClean="0">
                <a:latin typeface="ＡＲ丸ゴシック体Ｍ" pitchFamily="49" charset="-128"/>
                <a:ea typeface="ＡＲ丸ゴシック体Ｍ" pitchFamily="49" charset="-128"/>
                <a:cs typeface="ＭＳ Ｐゴシック" pitchFamily="50" charset="-128"/>
              </a:rPr>
              <a:t>　</a:t>
            </a:r>
            <a:r>
              <a:rPr lang="ja-JP" altLang="en-US" sz="1400" b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  <a:cs typeface="ＭＳ Ｐゴシック" pitchFamily="50" charset="-128"/>
              </a:rPr>
              <a:t>杉山　文　先生</a:t>
            </a:r>
            <a:endParaRPr lang="ja-JP" altLang="en-US" sz="1400" dirty="0">
              <a:solidFill>
                <a:srgbClr val="0070C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12" name="正方形/長方形 111"/>
          <p:cNvSpPr/>
          <p:nvPr/>
        </p:nvSpPr>
        <p:spPr>
          <a:xfrm>
            <a:off x="3856040" y="7073124"/>
            <a:ext cx="2286016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1400" b="1" dirty="0" smtClean="0">
              <a:solidFill>
                <a:schemeClr val="tx1"/>
              </a:solidFill>
              <a:latin typeface="ＡＲ丸ゴシック体Ｍ" pitchFamily="49" charset="-128"/>
              <a:ea typeface="ＡＲ丸ゴシック体Ｍ" pitchFamily="49" charset="-128"/>
              <a:cs typeface="ＭＳ Ｐゴシック" pitchFamily="50" charset="-128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 smtClean="0">
                <a:solidFill>
                  <a:schemeClr val="tx1"/>
                </a:solidFill>
                <a:latin typeface="ＡＲ丸ゴシック体Ｍ" pitchFamily="49" charset="-128"/>
                <a:ea typeface="ＡＲ丸ゴシック体Ｍ" pitchFamily="49" charset="-128"/>
                <a:cs typeface="ＭＳ Ｐゴシック" pitchFamily="50" charset="-128"/>
              </a:rPr>
              <a:t>　　　</a:t>
            </a:r>
            <a:r>
              <a:rPr lang="ja-JP" altLang="en-US" sz="1400" b="1" dirty="0" smtClean="0">
                <a:solidFill>
                  <a:srgbClr val="FF0000"/>
                </a:solidFill>
                <a:latin typeface="ＡＲ丸ゴシック体Ｍ" pitchFamily="49" charset="-128"/>
                <a:ea typeface="ＡＲ丸ゴシック体Ｍ" pitchFamily="49" charset="-128"/>
                <a:cs typeface="ＭＳ Ｐゴシック" pitchFamily="50" charset="-128"/>
              </a:rPr>
              <a:t>糖尿病内科</a:t>
            </a:r>
            <a:endParaRPr lang="en-US" altLang="ja-JP" sz="1400" b="1" dirty="0" smtClean="0">
              <a:solidFill>
                <a:srgbClr val="FF0000"/>
              </a:solidFill>
              <a:latin typeface="ＡＲ丸ゴシック体Ｍ" pitchFamily="49" charset="-128"/>
              <a:ea typeface="ＡＲ丸ゴシック体Ｍ" pitchFamily="49" charset="-128"/>
              <a:cs typeface="ＭＳ Ｐゴシック" pitchFamily="50" charset="-12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 smtClean="0">
                <a:solidFill>
                  <a:srgbClr val="FF0000"/>
                </a:solidFill>
                <a:latin typeface="ＡＲ丸ゴシック体Ｍ" pitchFamily="49" charset="-128"/>
                <a:ea typeface="ＡＲ丸ゴシック体Ｍ" pitchFamily="49" charset="-128"/>
                <a:cs typeface="ＭＳ Ｐゴシック" pitchFamily="50" charset="-128"/>
              </a:rPr>
              <a:t>　　　　　日浦医師</a:t>
            </a:r>
            <a:endParaRPr lang="en-US" altLang="ja-JP" sz="1400" b="1" dirty="0" smtClean="0">
              <a:solidFill>
                <a:srgbClr val="FF0000"/>
              </a:solidFill>
              <a:latin typeface="ＡＲ丸ゴシック体Ｍ" pitchFamily="49" charset="-128"/>
              <a:ea typeface="ＡＲ丸ゴシック体Ｍ" pitchFamily="49" charset="-128"/>
              <a:cs typeface="ＭＳ Ｐゴシック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3927478" y="7001686"/>
            <a:ext cx="2428892" cy="1000132"/>
          </a:xfrm>
          <a:prstGeom prst="rect">
            <a:avLst/>
          </a:prstGeom>
          <a:solidFill>
            <a:srgbClr val="FFCCFF"/>
          </a:solidFill>
          <a:ln>
            <a:gradFill>
              <a:gsLst>
                <a:gs pos="0">
                  <a:srgbClr val="FF99CC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 smtClean="0">
                <a:solidFill>
                  <a:schemeClr val="tx1"/>
                </a:solidFill>
                <a:latin typeface="ＡＲ丸ゴシック体Ｍ" pitchFamily="49" charset="-128"/>
                <a:ea typeface="ＡＲ丸ゴシック体Ｍ" pitchFamily="49" charset="-128"/>
                <a:cs typeface="ＭＳ Ｐゴシック" pitchFamily="50" charset="-128"/>
              </a:rPr>
              <a:t>　管理栄養士・料理研究家テレビや企業のイベントなど幅広く活躍されている</a:t>
            </a:r>
            <a:endParaRPr lang="en-US" altLang="ja-JP" sz="1400" b="1" dirty="0" smtClean="0">
              <a:solidFill>
                <a:schemeClr val="tx1"/>
              </a:solidFill>
              <a:latin typeface="ＡＲ丸ゴシック体Ｍ" pitchFamily="49" charset="-128"/>
              <a:ea typeface="ＡＲ丸ゴシック体Ｍ" pitchFamily="49" charset="-128"/>
              <a:cs typeface="ＭＳ Ｐゴシック" pitchFamily="50" charset="-12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 smtClean="0">
                <a:solidFill>
                  <a:schemeClr val="tx1"/>
                </a:solidFill>
                <a:latin typeface="ＡＲ丸ゴシック体Ｍ" pitchFamily="49" charset="-128"/>
                <a:ea typeface="ＡＲ丸ゴシック体Ｍ" pitchFamily="49" charset="-128"/>
                <a:cs typeface="ＭＳ Ｐゴシック" pitchFamily="50" charset="-128"/>
              </a:rPr>
              <a:t>　先生です</a:t>
            </a:r>
            <a:endParaRPr lang="en-US" altLang="ja-JP" sz="1400" b="1" dirty="0" smtClean="0">
              <a:solidFill>
                <a:schemeClr val="tx1"/>
              </a:solidFill>
              <a:latin typeface="ＡＲ丸ゴシック体Ｍ" pitchFamily="49" charset="-128"/>
              <a:ea typeface="ＡＲ丸ゴシック体Ｍ" pitchFamily="49" charset="-128"/>
              <a:cs typeface="ＭＳ Ｐゴシック" pitchFamily="50" charset="-128"/>
            </a:endParaRPr>
          </a:p>
        </p:txBody>
      </p:sp>
      <p:pic>
        <p:nvPicPr>
          <p:cNvPr id="1035" name="Picture 11" descr="\\10.11.1.39\端末bkup\06_部門関係\栄養部\共有ドキュメント\栄養指導関係\イラスト・カット５０００\カラー\03 人物\08 動作\03-107A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41660" y="7716066"/>
            <a:ext cx="785818" cy="974852"/>
          </a:xfrm>
          <a:prstGeom prst="rect">
            <a:avLst/>
          </a:prstGeom>
          <a:noFill/>
        </p:spPr>
      </p:pic>
      <p:sp>
        <p:nvSpPr>
          <p:cNvPr id="113" name="正方形/長方形 112"/>
          <p:cNvSpPr/>
          <p:nvPr/>
        </p:nvSpPr>
        <p:spPr>
          <a:xfrm>
            <a:off x="284140" y="6573058"/>
            <a:ext cx="2643206" cy="3149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8503" tIns="49251" rIns="98503" bIns="49251">
            <a:spAutoFit/>
          </a:bodyPr>
          <a:lstStyle/>
          <a:p>
            <a:pPr marL="369383" indent="-369383" algn="just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 smtClean="0">
                <a:latin typeface="ＡＲ丸ゴシック体Ｍ" pitchFamily="49" charset="-128"/>
                <a:ea typeface="ＡＲ丸ゴシック体Ｍ" pitchFamily="49" charset="-128"/>
                <a:cs typeface="ＭＳ Ｐゴシック" pitchFamily="50" charset="-128"/>
              </a:rPr>
              <a:t>　</a:t>
            </a:r>
            <a:r>
              <a:rPr lang="ja-JP" altLang="en-US" sz="1400" b="1" dirty="0" smtClean="0">
                <a:solidFill>
                  <a:srgbClr val="FF0000"/>
                </a:solidFill>
                <a:latin typeface="ＡＲ丸ゴシック体Ｍ" pitchFamily="49" charset="-128"/>
                <a:ea typeface="ＡＲ丸ゴシック体Ｍ" pitchFamily="49" charset="-128"/>
                <a:cs typeface="ＭＳ Ｐゴシック" pitchFamily="50" charset="-128"/>
              </a:rPr>
              <a:t>（＊）整理券を配布します</a:t>
            </a:r>
            <a:endParaRPr lang="en-US" altLang="ja-JP" sz="1400" b="1" dirty="0" smtClean="0">
              <a:solidFill>
                <a:srgbClr val="FF0000"/>
              </a:solidFill>
              <a:latin typeface="ＡＲ丸ゴシック体Ｍ" pitchFamily="49" charset="-128"/>
              <a:ea typeface="ＡＲ丸ゴシック体Ｍ" pitchFamily="49" charset="-128"/>
              <a:cs typeface="ＭＳ Ｐゴシック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784602" y="5430050"/>
            <a:ext cx="27146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おいしさから考える減塩対策</a:t>
            </a:r>
            <a:endParaRPr kumimoji="1" lang="en-US" altLang="ja-JP" sz="1600" b="1" dirty="0" smtClean="0">
              <a:solidFill>
                <a:srgbClr val="0070C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kumimoji="1" lang="ja-JP" altLang="en-US" sz="1400" b="1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3927478" y="5858678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～野菜を取り入れおいしい減塩食を継続させよう～</a:t>
            </a:r>
            <a:endParaRPr kumimoji="1" lang="ja-JP" altLang="en-US" sz="1400" b="1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712768" y="5501488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ＡＲＰ丸ゴシック体Ｍ" pitchFamily="50" charset="-128"/>
                <a:ea typeface="ＡＲＰ丸ゴシック体Ｍ" pitchFamily="50" charset="-128"/>
              </a:rPr>
              <a:t>・ </a:t>
            </a:r>
            <a:r>
              <a:rPr kumimoji="1" lang="ja-JP" altLang="en-US" sz="1200" b="1" dirty="0" smtClean="0">
                <a:latin typeface="HGPｺﾞｼｯｸE" pitchFamily="50" charset="-128"/>
                <a:ea typeface="HGPｺﾞｼｯｸE" pitchFamily="50" charset="-128"/>
              </a:rPr>
              <a:t>あなたの歩行能力は？</a:t>
            </a:r>
            <a:endParaRPr kumimoji="1" lang="en-US" altLang="ja-JP" sz="1200" b="1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1200" b="1" dirty="0" smtClean="0">
                <a:latin typeface="HGPｺﾞｼｯｸE" pitchFamily="50" charset="-128"/>
                <a:ea typeface="HGPｺﾞｼｯｸE" pitchFamily="50" charset="-128"/>
              </a:rPr>
              <a:t>･ お薬・健康食品相談コーナー</a:t>
            </a:r>
            <a:endParaRPr kumimoji="1" lang="ja-JP" altLang="en-US" sz="1200" b="1" dirty="0">
              <a:latin typeface="HGPｺﾞｼｯｸE" pitchFamily="50" charset="-128"/>
              <a:ea typeface="HGPｺﾞｼｯｸE" pitchFamily="50" charset="-128"/>
            </a:endParaRPr>
          </a:p>
        </p:txBody>
      </p:sp>
      <p:pic>
        <p:nvPicPr>
          <p:cNvPr id="83" name="Picture 6" descr="earth1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141924" y="572266"/>
            <a:ext cx="1428761" cy="1143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" name="円/楕円 85"/>
          <p:cNvSpPr/>
          <p:nvPr/>
        </p:nvSpPr>
        <p:spPr>
          <a:xfrm>
            <a:off x="5689678" y="1155645"/>
            <a:ext cx="142876" cy="142876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円/楕円 87"/>
          <p:cNvSpPr/>
          <p:nvPr/>
        </p:nvSpPr>
        <p:spPr>
          <a:xfrm flipV="1">
            <a:off x="6142056" y="1143770"/>
            <a:ext cx="142876" cy="142876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787452" y="8533234"/>
            <a:ext cx="23567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>
                <a:latin typeface="+mj-ea"/>
                <a:ea typeface="+mj-ea"/>
              </a:rPr>
              <a:t>後援：大阪市役所医師会</a:t>
            </a:r>
            <a:endParaRPr kumimoji="1" lang="ja-JP" altLang="en-US" sz="1600" b="1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104</Words>
  <Application>Microsoft Office PowerPoint</Application>
  <PresentationFormat>ユーザー設定</PresentationFormat>
  <Paragraphs>38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第７回　十三市民病院 糖尿病フェスタ を開催します</vt:lpstr>
    </vt:vector>
  </TitlesOfParts>
  <Company>大阪市病院局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user</dc:creator>
  <cp:lastModifiedBy>大阪市</cp:lastModifiedBy>
  <cp:revision>128</cp:revision>
  <dcterms:created xsi:type="dcterms:W3CDTF">2014-10-08T07:03:18Z</dcterms:created>
  <dcterms:modified xsi:type="dcterms:W3CDTF">2015-10-31T03:04:48Z</dcterms:modified>
</cp:coreProperties>
</file>